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296" r:id="rId5"/>
  </p:sldIdLst>
  <p:sldSz cx="40233600" cy="32918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Lato Black" panose="020B0604020202020204" charset="0"/>
      <p:bold r:id="rId17"/>
      <p:italic r:id="rId18"/>
      <p:boldItalic r:id="rId19"/>
    </p:embeddedFont>
    <p:embeddedFont>
      <p:font typeface="Lato Medium" panose="020B060402020202020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692" userDrawn="1">
          <p15:clr>
            <a:srgbClr val="A4A3A4"/>
          </p15:clr>
        </p15:guide>
        <p15:guide id="3" pos="4908" userDrawn="1">
          <p15:clr>
            <a:srgbClr val="A4A3A4"/>
          </p15:clr>
        </p15:guide>
        <p15:guide id="4" pos="215" userDrawn="1">
          <p15:clr>
            <a:srgbClr val="A4A3A4"/>
          </p15:clr>
        </p15:guide>
        <p15:guide id="5" pos="606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FD54F"/>
    <a:srgbClr val="FFC107"/>
    <a:srgbClr val="263238"/>
    <a:srgbClr val="1B5E20"/>
    <a:srgbClr val="E1E082"/>
    <a:srgbClr val="E04336"/>
    <a:srgbClr val="E91E63"/>
    <a:srgbClr val="B3E5FC"/>
    <a:srgbClr val="FF8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1" autoAdjust="0"/>
    <p:restoredTop sz="90316" autoAdjust="0"/>
  </p:normalViewPr>
  <p:slideViewPr>
    <p:cSldViewPr snapToGrid="0" showGuides="1">
      <p:cViewPr varScale="1">
        <p:scale>
          <a:sx n="24" d="100"/>
          <a:sy n="24" d="100"/>
        </p:scale>
        <p:origin x="2328" y="84"/>
      </p:cViewPr>
      <p:guideLst>
        <p:guide pos="12692"/>
        <p:guide pos="4908"/>
        <p:guide pos="215"/>
        <p:guide pos="606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ney, Christopher T." userId="e1731f0f-f443-4984-bddb-ca9f223724dd" providerId="ADAL" clId="{4695F304-AE3E-44F1-B5FC-E25285D19F56}"/>
    <pc:docChg chg="modSld">
      <pc:chgData name="Carney, Christopher T." userId="e1731f0f-f443-4984-bddb-ca9f223724dd" providerId="ADAL" clId="{4695F304-AE3E-44F1-B5FC-E25285D19F56}" dt="2022-10-20T15:13:00.222" v="5" actId="1076"/>
      <pc:docMkLst>
        <pc:docMk/>
      </pc:docMkLst>
      <pc:sldChg chg="modSp">
        <pc:chgData name="Carney, Christopher T." userId="e1731f0f-f443-4984-bddb-ca9f223724dd" providerId="ADAL" clId="{4695F304-AE3E-44F1-B5FC-E25285D19F56}" dt="2022-10-20T15:13:00.222" v="5" actId="1076"/>
        <pc:sldMkLst>
          <pc:docMk/>
          <pc:sldMk cId="4252845796" sldId="296"/>
        </pc:sldMkLst>
        <pc:picChg chg="mod">
          <ac:chgData name="Carney, Christopher T." userId="e1731f0f-f443-4984-bddb-ca9f223724dd" providerId="ADAL" clId="{4695F304-AE3E-44F1-B5FC-E25285D19F56}" dt="2022-10-20T15:13:00.222" v="5" actId="1076"/>
          <ac:picMkLst>
            <pc:docMk/>
            <pc:sldMk cId="4252845796" sldId="296"/>
            <ac:picMk id="9" creationId="{D3B3AB10-249B-4C2A-B099-1BC99A6922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2842539" y="-326571"/>
            <a:ext cx="7458212" cy="3351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4603" y="3864043"/>
            <a:ext cx="21734326" cy="10172930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1407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1407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1407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  <a:b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7985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(feel free to add a focal graphic/picture below!)</a:t>
            </a:r>
            <a:endParaRPr lang="en-US" sz="11407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-76200" y="1"/>
            <a:ext cx="8750865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02792" y="8008555"/>
            <a:ext cx="7792880" cy="2348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INTRODUCTION</a:t>
            </a: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Who cares? Explain why your study matters in the fastest, most brutal way possible (feel free to add graphics!).</a:t>
            </a:r>
            <a:endParaRPr lang="en-US" sz="31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METHODS</a:t>
            </a:r>
          </a:p>
          <a:p>
            <a:pPr marL="605356" indent="-605356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How did you find this?</a:t>
            </a:r>
          </a:p>
          <a:p>
            <a:pPr marL="605356" indent="-605356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605356" indent="-605356">
              <a:lnSpc>
                <a:spcPct val="120000"/>
              </a:lnSpc>
              <a:buFont typeface="+mj-lt"/>
              <a:buAutoNum type="arabicPeriod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How you tested it.</a:t>
            </a:r>
            <a:endParaRPr lang="en-US" sz="31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RESULTS</a:t>
            </a: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Graphs/table with </a:t>
            </a:r>
            <a:r>
              <a:rPr lang="en-US" sz="3100" b="1" dirty="0">
                <a:latin typeface="Lato" panose="020F0502020204030203" pitchFamily="34" charset="0"/>
                <a:cs typeface="Arial" panose="020B0604020202020204" pitchFamily="34" charset="0"/>
              </a:rPr>
              <a:t>essential results only</a:t>
            </a:r>
            <a:endParaRPr lang="en-US" sz="31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All the other data</a:t>
            </a: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Lato Black" panose="020F0A02020204030203" pitchFamily="34" charset="0"/>
                <a:cs typeface="Arial" panose="020B0604020202020204" pitchFamily="34" charset="0"/>
              </a:rPr>
              <a:t>DISCUSSION</a:t>
            </a: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3450074" y="3864043"/>
            <a:ext cx="6243141" cy="626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  <a:cs typeface="Arial" panose="020B0604020202020204" pitchFamily="34" charset="0"/>
              </a:rPr>
              <a:t>Extra Tables &amp; Figures</a:t>
            </a:r>
          </a:p>
          <a:p>
            <a:endParaRPr lang="en-US" sz="4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Extra Tables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</a:t>
            </a:r>
          </a:p>
          <a:p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33990458" y="18503860"/>
            <a:ext cx="6243142" cy="875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is an APA mod of Mike Morrison’s Better Poster. Keep what works for you. Change what doesn’t. </a:t>
            </a:r>
          </a:p>
          <a:p>
            <a:pPr>
              <a:lnSpc>
                <a:spcPct val="120000"/>
              </a:lnSpc>
            </a:pPr>
            <a:endParaRPr lang="en-US" sz="2933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Tips:</a:t>
            </a:r>
          </a:p>
          <a:p>
            <a:pPr marL="605356" indent="-605356">
              <a:lnSpc>
                <a:spcPct val="120000"/>
              </a:lnSpc>
              <a:buAutoNum type="arabicPeriod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font size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as high above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28+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as possible.</a:t>
            </a:r>
          </a:p>
          <a:p>
            <a:pPr marL="605356" indent="-605356">
              <a:lnSpc>
                <a:spcPct val="120000"/>
              </a:lnSpc>
              <a:buAutoNum type="arabicPeriod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Keep your summary tight.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Think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of it like “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abstract+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” with key figures only.</a:t>
            </a:r>
          </a:p>
          <a:p>
            <a:pPr marL="605356" indent="-605356">
              <a:lnSpc>
                <a:spcPct val="120000"/>
              </a:lnSpc>
              <a:buAutoNum type="arabicPeriod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 content you add here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, the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cognitive load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you add, and the more you’ll turn people off engaging. </a:t>
            </a:r>
          </a:p>
          <a:p>
            <a:pPr marL="605356" indent="-605356">
              <a:lnSpc>
                <a:spcPct val="120000"/>
              </a:lnSpc>
              <a:buAutoNum type="arabicPeriod"/>
            </a:pPr>
            <a:r>
              <a:rPr lang="en-US" sz="2933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Less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content = </a:t>
            </a:r>
            <a:r>
              <a:rPr lang="en-US" sz="2933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more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readers.</a:t>
            </a:r>
          </a:p>
          <a:p>
            <a:pPr marL="605356" indent="-605356">
              <a:lnSpc>
                <a:spcPct val="120000"/>
              </a:lnSpc>
              <a:buAutoNum type="arabicPeriod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Now </a:t>
            </a:r>
            <a:r>
              <a:rPr lang="en-US" sz="2933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delete this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 text box. </a:t>
            </a: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2933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478993" y="920746"/>
            <a:ext cx="7344456" cy="41044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518" b="1" i="1" dirty="0">
                <a:latin typeface="Lato" panose="020F0502020204030203" pitchFamily="34" charset="0"/>
                <a:cs typeface="Lato" panose="020F0502020204030203" pitchFamily="34" charset="0"/>
              </a:rPr>
              <a:t>Put Your Full Poster Title Here: </a:t>
            </a:r>
            <a:r>
              <a:rPr lang="en-US" sz="6518" i="1" dirty="0">
                <a:latin typeface="Lato" panose="020F0502020204030203" pitchFamily="34" charset="0"/>
                <a:cs typeface="Lato" panose="020F0502020204030203" pitchFamily="34" charset="0"/>
              </a:rPr>
              <a:t>And Include Your Subtitle if You Have 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889094" y="5798931"/>
            <a:ext cx="6008400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85" b="1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Author </a:t>
            </a:r>
            <a:r>
              <a:rPr lang="en-US" sz="3585" dirty="0">
                <a:highlight>
                  <a:srgbClr val="FFD54F"/>
                </a:highlight>
                <a:latin typeface="Lato" panose="020F0502020204030203" pitchFamily="34" charset="0"/>
                <a:cs typeface="Lato" panose="020F0502020204030203" pitchFamily="34" charset="0"/>
              </a:rPr>
              <a:t>Name1</a:t>
            </a:r>
            <a: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  <a:t>, author2, </a:t>
            </a:r>
            <a:b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  <a:t>author3, author4</a:t>
            </a:r>
            <a:endParaRPr lang="en-US" sz="3585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371106" y="5939727"/>
            <a:ext cx="439159" cy="408413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7"/>
          </a:p>
        </p:txBody>
      </p:sp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02BE03BF-38DE-684D-8F87-03CB6AE3E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3591" y="15137813"/>
            <a:ext cx="10628055" cy="10628055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40BEDF-093F-B24C-A167-D2F3F8B1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13756"/>
              </p:ext>
            </p:extLst>
          </p:nvPr>
        </p:nvGraphicFramePr>
        <p:xfrm>
          <a:off x="514954" y="17983047"/>
          <a:ext cx="7134655" cy="3645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6931">
                  <a:extLst>
                    <a:ext uri="{9D8B030D-6E8A-4147-A177-3AD203B41FA5}">
                      <a16:colId xmlns:a16="http://schemas.microsoft.com/office/drawing/2014/main" val="144823198"/>
                    </a:ext>
                  </a:extLst>
                </a:gridCol>
                <a:gridCol w="1426931">
                  <a:extLst>
                    <a:ext uri="{9D8B030D-6E8A-4147-A177-3AD203B41FA5}">
                      <a16:colId xmlns:a16="http://schemas.microsoft.com/office/drawing/2014/main" val="1500711527"/>
                    </a:ext>
                  </a:extLst>
                </a:gridCol>
                <a:gridCol w="1426931">
                  <a:extLst>
                    <a:ext uri="{9D8B030D-6E8A-4147-A177-3AD203B41FA5}">
                      <a16:colId xmlns:a16="http://schemas.microsoft.com/office/drawing/2014/main" val="2873471828"/>
                    </a:ext>
                  </a:extLst>
                </a:gridCol>
                <a:gridCol w="1426931">
                  <a:extLst>
                    <a:ext uri="{9D8B030D-6E8A-4147-A177-3AD203B41FA5}">
                      <a16:colId xmlns:a16="http://schemas.microsoft.com/office/drawing/2014/main" val="1907004038"/>
                    </a:ext>
                  </a:extLst>
                </a:gridCol>
                <a:gridCol w="1426931">
                  <a:extLst>
                    <a:ext uri="{9D8B030D-6E8A-4147-A177-3AD203B41FA5}">
                      <a16:colId xmlns:a16="http://schemas.microsoft.com/office/drawing/2014/main" val="1963611524"/>
                    </a:ext>
                  </a:extLst>
                </a:gridCol>
              </a:tblGrid>
              <a:tr h="603193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1881377001"/>
                  </a:ext>
                </a:extLst>
              </a:tr>
              <a:tr h="629487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1791167584"/>
                  </a:ext>
                </a:extLst>
              </a:tr>
              <a:tr h="603193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3626311249"/>
                  </a:ext>
                </a:extLst>
              </a:tr>
              <a:tr h="603193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434379276"/>
                  </a:ext>
                </a:extLst>
              </a:tr>
              <a:tr h="603193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1667269121"/>
                  </a:ext>
                </a:extLst>
              </a:tr>
              <a:tr h="603193"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74507" marR="74507" marT="37253" marB="37253"/>
                </a:tc>
                <a:extLst>
                  <a:ext uri="{0D108BD9-81ED-4DB2-BD59-A6C34878D82A}">
                    <a16:rowId xmlns:a16="http://schemas.microsoft.com/office/drawing/2014/main" val="1438189052"/>
                  </a:ext>
                </a:extLst>
              </a:tr>
            </a:tbl>
          </a:graphicData>
        </a:graphic>
      </p:graphicFrame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4" y="22312627"/>
            <a:ext cx="61912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370" y="10580914"/>
            <a:ext cx="5537995" cy="43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3AB10-249B-4C2A-B099-1BC99A692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074" y="30806033"/>
            <a:ext cx="644987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ECC0BB0A81B46BA12CC1F54851E72" ma:contentTypeVersion="14" ma:contentTypeDescription="Create a new document." ma:contentTypeScope="" ma:versionID="4d0a91f297d2fd13cec105cd2053c2a5">
  <xsd:schema xmlns:xsd="http://www.w3.org/2001/XMLSchema" xmlns:xs="http://www.w3.org/2001/XMLSchema" xmlns:p="http://schemas.microsoft.com/office/2006/metadata/properties" xmlns:ns3="974e2584-8277-4615-a9c6-4009564cc360" xmlns:ns4="7fc21249-fe2a-4baf-8758-b8f9a15db2fc" targetNamespace="http://schemas.microsoft.com/office/2006/metadata/properties" ma:root="true" ma:fieldsID="1e745acf3a2d904cbd292d2351adb81d" ns3:_="" ns4:_="">
    <xsd:import namespace="974e2584-8277-4615-a9c6-4009564cc360"/>
    <xsd:import namespace="7fc21249-fe2a-4baf-8758-b8f9a15db2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e2584-8277-4615-a9c6-4009564cc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21249-fe2a-4baf-8758-b8f9a15db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16C17-39E7-49B2-8B75-884C42E83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4e2584-8277-4615-a9c6-4009564cc360"/>
    <ds:schemaRef ds:uri="7fc21249-fe2a-4baf-8758-b8f9a15db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2B258F-7C9D-4125-9371-B94E67173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E2871-7C5A-4C89-A614-125A27645C06}">
  <ds:schemaRefs>
    <ds:schemaRef ds:uri="974e2584-8277-4615-a9c6-4009564cc360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7fc21249-fe2a-4baf-8758-b8f9a15db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6119</TotalTime>
  <Words>393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Wingdings</vt:lpstr>
      <vt:lpstr>Calibri Light</vt:lpstr>
      <vt:lpstr>Lato Black</vt:lpstr>
      <vt:lpstr>Lato Medium</vt:lpstr>
      <vt:lpstr>Roboto</vt:lpstr>
      <vt:lpstr>Arial</vt:lpstr>
      <vt:lpstr>Calibri</vt:lpstr>
      <vt:lpstr>Lato</vt:lpstr>
      <vt:lpstr>Office Theme</vt:lpstr>
      <vt:lpstr>Main finding goes here, translated into plain English. Emphasize the important words. (feel free to add a focal graphic/picture below!)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Jbowman</dc:creator>
  <cp:lastModifiedBy>Carney, Christopher T.</cp:lastModifiedBy>
  <cp:revision>281</cp:revision>
  <dcterms:created xsi:type="dcterms:W3CDTF">2018-09-16T19:13:41Z</dcterms:created>
  <dcterms:modified xsi:type="dcterms:W3CDTF">2022-10-20T15:13:14Z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0x010100868ECC0BB0A81B46BA12CC1F54851E72</vt:lpwstr>
  </property>
</Properties>
</file>